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 Slab"/>
      <p:regular r:id="rId19"/>
      <p:bold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bold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Slab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-125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6" name="Shape 56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48099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61" name="Shape 61"/>
          <p:cNvSpPr/>
          <p:nvPr/>
        </p:nvSpPr>
        <p:spPr>
          <a:xfrm>
            <a:off x="0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2" name="Shape 62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0" y="44125"/>
            <a:ext cx="4313625" cy="4399375"/>
          </a:xfrm>
          <a:custGeom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67" name="Shape 67"/>
          <p:cNvSpPr/>
          <p:nvPr/>
        </p:nvSpPr>
        <p:spPr>
          <a:xfrm>
            <a:off x="-125" y="0"/>
            <a:ext cx="4316900" cy="4395600"/>
          </a:xfrm>
          <a:custGeom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68" name="Shape 6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ctrTitle"/>
          </p:nvPr>
        </p:nvSpPr>
        <p:spPr>
          <a:xfrm>
            <a:off x="229875" y="785150"/>
            <a:ext cx="7434000" cy="14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TP3: Algoritmos Genéticos</a:t>
            </a:r>
            <a:endParaRPr/>
          </a:p>
        </p:txBody>
      </p:sp>
      <p:sp>
        <p:nvSpPr>
          <p:cNvPr id="110" name="Shape 110"/>
          <p:cNvSpPr txBox="1"/>
          <p:nvPr>
            <p:ph idx="1" type="subTitle"/>
          </p:nvPr>
        </p:nvSpPr>
        <p:spPr>
          <a:xfrm>
            <a:off x="5221102" y="3322775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2636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Marcos Abelenda, 55086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Santiago Manganaro Bello, 56239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Matias Perazzo, 55024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Agustín Ignacio Vázquez, 55354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1" name="Shape 111"/>
          <p:cNvSpPr txBox="1"/>
          <p:nvPr/>
        </p:nvSpPr>
        <p:spPr>
          <a:xfrm>
            <a:off x="254725" y="294300"/>
            <a:ext cx="67896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Sistemas de Inteligencia Artificial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311725" y="500925"/>
            <a:ext cx="3706500" cy="8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Conclusiones</a:t>
            </a:r>
            <a:endParaRPr/>
          </a:p>
        </p:txBody>
      </p:sp>
      <p:sp>
        <p:nvSpPr>
          <p:cNvPr id="211" name="Shape 211"/>
          <p:cNvSpPr txBox="1"/>
          <p:nvPr/>
        </p:nvSpPr>
        <p:spPr>
          <a:xfrm>
            <a:off x="433125" y="1317825"/>
            <a:ext cx="3288300" cy="32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Método de reemplazo 2 vs 3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Gráfico superior Best Fitness:</a:t>
            </a:r>
            <a:r>
              <a:rPr lang="es" sz="1100">
                <a:solidFill>
                  <a:srgbClr val="FFFFFF"/>
                </a:solidFill>
              </a:rPr>
              <a:t> 23.65 Best Average Fitness : 23.53 (Método 2)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Gráfico inferior </a:t>
            </a:r>
            <a:r>
              <a:rPr lang="es" sz="1200">
                <a:solidFill>
                  <a:srgbClr val="FFFFFF"/>
                </a:solidFill>
              </a:rPr>
              <a:t>Best Fitness:</a:t>
            </a:r>
            <a:r>
              <a:rPr lang="es" sz="1100">
                <a:solidFill>
                  <a:srgbClr val="FFFFFF"/>
                </a:solidFill>
              </a:rPr>
              <a:t> 23.04  Best Average Fitness : 23.04 (Método 3)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Método 2 más efectivo. 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Prioriza el avance de la población con los nuevos individuos generados.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Sin embargo si se </a:t>
            </a:r>
            <a:r>
              <a:rPr lang="es" sz="1200">
                <a:solidFill>
                  <a:srgbClr val="FFFFFF"/>
                </a:solidFill>
              </a:rPr>
              <a:t>generarán</a:t>
            </a:r>
            <a:r>
              <a:rPr lang="es" sz="1200">
                <a:solidFill>
                  <a:srgbClr val="FFFFFF"/>
                </a:solidFill>
              </a:rPr>
              <a:t> hijos peores que los padres el método 3 sería </a:t>
            </a:r>
            <a:r>
              <a:rPr lang="es" sz="1200">
                <a:solidFill>
                  <a:srgbClr val="FFFFFF"/>
                </a:solidFill>
              </a:rPr>
              <a:t>más</a:t>
            </a:r>
            <a:r>
              <a:rPr lang="es" sz="1200">
                <a:solidFill>
                  <a:srgbClr val="FFFFFF"/>
                </a:solidFill>
              </a:rPr>
              <a:t> conveniente.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6875" y="140275"/>
            <a:ext cx="4760399" cy="25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2338" y="2790300"/>
            <a:ext cx="4349482" cy="23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311725" y="500925"/>
            <a:ext cx="3706500" cy="8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Conclusiones</a:t>
            </a:r>
            <a:endParaRPr/>
          </a:p>
        </p:txBody>
      </p:sp>
      <p:sp>
        <p:nvSpPr>
          <p:cNvPr id="219" name="Shape 219"/>
          <p:cNvSpPr txBox="1"/>
          <p:nvPr/>
        </p:nvSpPr>
        <p:spPr>
          <a:xfrm>
            <a:off x="433125" y="1317825"/>
            <a:ext cx="3288300" cy="32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Primer método de reemplazo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Se obtuvieron resultados bastante pobres en comparación a los otros dos métodos. 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No tiene en cuenta a los individuos más aptos para seleccionar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En cada generación renueva la población en su totalidad. 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No hay garantía que progrese la población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8625" y="1262875"/>
            <a:ext cx="4745375" cy="261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388525" y="283425"/>
            <a:ext cx="3706500" cy="7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Adicional: Raid</a:t>
            </a:r>
            <a:endParaRPr sz="1200"/>
          </a:p>
        </p:txBody>
      </p:sp>
      <p:pic>
        <p:nvPicPr>
          <p:cNvPr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3025" y="1026961"/>
            <a:ext cx="4820975" cy="3089574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Shape 227"/>
          <p:cNvSpPr txBox="1"/>
          <p:nvPr/>
        </p:nvSpPr>
        <p:spPr>
          <a:xfrm>
            <a:off x="476725" y="1181300"/>
            <a:ext cx="3513000" cy="32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Reutilización del tp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Se cuentan con algoritmos genéticos que producen generaciones de arqueros, guerreros, defensores o asesinos específicos.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12 en su totalidad (igual a la cantidad de clases) corriendo en paralelo.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El raid se ejecuta en N segundos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Se toman los mejores individuos de cada algoritmo genético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Selección de candidatos de acuerdo al fitness y al incremento otorgado por cada clase diferente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237175" y="-45700"/>
            <a:ext cx="24774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Introducción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17" name="Shape 117"/>
          <p:cNvSpPr txBox="1"/>
          <p:nvPr/>
        </p:nvSpPr>
        <p:spPr>
          <a:xfrm>
            <a:off x="308675" y="748475"/>
            <a:ext cx="3704400" cy="376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Selección</a:t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Cruce</a:t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Mutación</a:t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Reemplazo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Se tomaron distintas métricas de las generaciones:</a:t>
            </a:r>
            <a:endParaRPr>
              <a:solidFill>
                <a:srgbClr val="FFFFFF"/>
              </a:solidFill>
            </a:endParaRPr>
          </a:p>
          <a:p>
            <a:pPr indent="-317500" lvl="0" marL="9144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Máximo fitness</a:t>
            </a:r>
            <a:endParaRPr>
              <a:solidFill>
                <a:srgbClr val="FFFFFF"/>
              </a:solidFill>
            </a:endParaRPr>
          </a:p>
          <a:p>
            <a:pPr indent="-317500" lvl="0" marL="9144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Fitness promedio</a:t>
            </a:r>
            <a:endParaRPr>
              <a:solidFill>
                <a:srgbClr val="FFFFFF"/>
              </a:solidFill>
            </a:endParaRPr>
          </a:p>
          <a:p>
            <a:pPr indent="-317500" lvl="0" marL="9144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Mejor individuo</a:t>
            </a:r>
            <a:endParaRPr>
              <a:solidFill>
                <a:srgbClr val="FFFFFF"/>
              </a:solidFill>
            </a:endParaRPr>
          </a:p>
          <a:p>
            <a:pPr indent="-317500" lvl="0" marL="9144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Mejor generación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rgbClr val="FFFFFF"/>
                </a:solidFill>
              </a:rPr>
              <a:t>Población</a:t>
            </a:r>
            <a:r>
              <a:rPr lang="es" u="sng">
                <a:solidFill>
                  <a:srgbClr val="FFFFFF"/>
                </a:solidFill>
              </a:rPr>
              <a:t> inicial</a:t>
            </a:r>
            <a:r>
              <a:rPr lang="es">
                <a:solidFill>
                  <a:srgbClr val="FFFFFF"/>
                </a:solidFill>
              </a:rPr>
              <a:t>:</a:t>
            </a:r>
            <a:r>
              <a:rPr lang="es">
                <a:solidFill>
                  <a:schemeClr val="lt1"/>
                </a:solidFill>
              </a:rPr>
              <a:t> se genera de manera pseudo-aleatoria en base a una cantidad.</a:t>
            </a:r>
            <a:endParaRPr>
              <a:solidFill>
                <a:schemeClr val="lt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Se toman los distintos valores de los archivos de equipamiento y se realizan los cálculos.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4650" y="810650"/>
            <a:ext cx="1845350" cy="1836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9" name="Shape 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4500" y="1786150"/>
            <a:ext cx="1801050" cy="275413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52100" y="790150"/>
            <a:ext cx="7164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Elite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5" name="Shape 125"/>
          <p:cNvSpPr txBox="1"/>
          <p:nvPr/>
        </p:nvSpPr>
        <p:spPr>
          <a:xfrm>
            <a:off x="432838" y="1438175"/>
            <a:ext cx="3651600" cy="8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Individuos más aptos, convergencia prematura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6" name="Shape 126"/>
          <p:cNvSpPr txBox="1"/>
          <p:nvPr>
            <p:ph type="title"/>
          </p:nvPr>
        </p:nvSpPr>
        <p:spPr>
          <a:xfrm>
            <a:off x="352100" y="1834338"/>
            <a:ext cx="10611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uleta</a:t>
            </a: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7" name="Shape 127"/>
          <p:cNvSpPr txBox="1"/>
          <p:nvPr>
            <p:ph type="title"/>
          </p:nvPr>
        </p:nvSpPr>
        <p:spPr>
          <a:xfrm>
            <a:off x="370738" y="3151025"/>
            <a:ext cx="2602800" cy="8253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Boltzmann </a:t>
            </a: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Ruleta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414213" y="3886275"/>
            <a:ext cx="3651600" cy="8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Temperatura exponencial </a:t>
            </a:r>
            <a:endParaRPr>
              <a:solidFill>
                <a:srgbClr val="FFFFFF"/>
              </a:solidFill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decreciente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9" name="Shape 129"/>
          <p:cNvSpPr txBox="1"/>
          <p:nvPr>
            <p:ph type="title"/>
          </p:nvPr>
        </p:nvSpPr>
        <p:spPr>
          <a:xfrm>
            <a:off x="4572000" y="602075"/>
            <a:ext cx="1492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Ranking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Shape 130"/>
          <p:cNvSpPr txBox="1"/>
          <p:nvPr/>
        </p:nvSpPr>
        <p:spPr>
          <a:xfrm>
            <a:off x="4758350" y="1243950"/>
            <a:ext cx="3651600" cy="82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>
                <a:solidFill>
                  <a:schemeClr val="dk1"/>
                </a:solidFill>
              </a:rPr>
              <a:t>Se ordenan los individuos por fitness ascendentemente y se les asigna como aptitud su posición.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432825" y="2483850"/>
            <a:ext cx="3651600" cy="8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Introduce aleatoriedad, para </a:t>
            </a:r>
            <a:r>
              <a:rPr lang="es">
                <a:solidFill>
                  <a:srgbClr val="FFFFFF"/>
                </a:solidFill>
              </a:rPr>
              <a:t>mínimos</a:t>
            </a:r>
            <a:r>
              <a:rPr lang="es">
                <a:solidFill>
                  <a:srgbClr val="FFFFFF"/>
                </a:solidFill>
              </a:rPr>
              <a:t> locales.</a:t>
            </a:r>
            <a:r>
              <a:rPr lang="es">
                <a:solidFill>
                  <a:srgbClr val="FFFFFF"/>
                </a:solidFill>
              </a:rPr>
              <a:t> Los más aptos tienen un mayor porcentaje de la ruleta.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2" name="Shape 132"/>
          <p:cNvSpPr txBox="1"/>
          <p:nvPr>
            <p:ph type="title"/>
          </p:nvPr>
        </p:nvSpPr>
        <p:spPr>
          <a:xfrm>
            <a:off x="4482450" y="1839613"/>
            <a:ext cx="1492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Universal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Shape 133"/>
          <p:cNvSpPr txBox="1"/>
          <p:nvPr>
            <p:ph type="title"/>
          </p:nvPr>
        </p:nvSpPr>
        <p:spPr>
          <a:xfrm>
            <a:off x="4572000" y="3077175"/>
            <a:ext cx="1492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Torneo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Shape 134"/>
          <p:cNvSpPr txBox="1"/>
          <p:nvPr/>
        </p:nvSpPr>
        <p:spPr>
          <a:xfrm>
            <a:off x="4758350" y="2483838"/>
            <a:ext cx="3651600" cy="82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>
                <a:solidFill>
                  <a:schemeClr val="dk1"/>
                </a:solidFill>
              </a:rPr>
              <a:t>“Tiros” de ruleta más distribuidos en el rango [0, 1)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4758350" y="3792950"/>
            <a:ext cx="3651600" cy="82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>
                <a:solidFill>
                  <a:schemeClr val="dk1"/>
                </a:solidFill>
              </a:rPr>
              <a:t>Probabilístico</a:t>
            </a:r>
            <a:r>
              <a:rPr lang="es">
                <a:solidFill>
                  <a:schemeClr val="dk1"/>
                </a:solidFill>
              </a:rPr>
              <a:t> vs </a:t>
            </a:r>
            <a:r>
              <a:rPr lang="es">
                <a:solidFill>
                  <a:schemeClr val="dk1"/>
                </a:solidFill>
              </a:rPr>
              <a:t>Determinístico</a:t>
            </a:r>
            <a:r>
              <a:rPr lang="es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6" name="Shape 136"/>
          <p:cNvSpPr txBox="1"/>
          <p:nvPr>
            <p:ph type="title"/>
          </p:nvPr>
        </p:nvSpPr>
        <p:spPr>
          <a:xfrm>
            <a:off x="168825" y="-223225"/>
            <a:ext cx="40989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Selección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509925" y="232050"/>
            <a:ext cx="34167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Se seleccionan K individuos mediante dos métodos de selección.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70725" y="2102400"/>
            <a:ext cx="16977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 punto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43" name="Shape 143"/>
          <p:cNvSpPr txBox="1"/>
          <p:nvPr>
            <p:ph type="title"/>
          </p:nvPr>
        </p:nvSpPr>
        <p:spPr>
          <a:xfrm>
            <a:off x="314838" y="3353925"/>
            <a:ext cx="26028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Dos puntos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392463" y="4078850"/>
            <a:ext cx="3651600" cy="8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Se toman dos puntos y se cruzan los genes de los padres.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5" name="Shape 145"/>
          <p:cNvSpPr txBox="1"/>
          <p:nvPr>
            <p:ph type="title"/>
          </p:nvPr>
        </p:nvSpPr>
        <p:spPr>
          <a:xfrm>
            <a:off x="4665175" y="2102388"/>
            <a:ext cx="1492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Uniforme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Shape 146"/>
          <p:cNvSpPr txBox="1"/>
          <p:nvPr/>
        </p:nvSpPr>
        <p:spPr>
          <a:xfrm>
            <a:off x="4696225" y="2751900"/>
            <a:ext cx="3651600" cy="82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Cada gen tiene probabilidad uniforme de adquirirlo de uno de sus padres.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7" name="Shape 147"/>
          <p:cNvSpPr txBox="1"/>
          <p:nvPr/>
        </p:nvSpPr>
        <p:spPr>
          <a:xfrm>
            <a:off x="370725" y="2832925"/>
            <a:ext cx="3651600" cy="8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Se toma un punto y se intercambian los genes de los padres.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8" name="Shape 148"/>
          <p:cNvSpPr txBox="1"/>
          <p:nvPr>
            <p:ph type="title"/>
          </p:nvPr>
        </p:nvSpPr>
        <p:spPr>
          <a:xfrm>
            <a:off x="4665175" y="3353925"/>
            <a:ext cx="1492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Anular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Shape 149"/>
          <p:cNvSpPr txBox="1"/>
          <p:nvPr/>
        </p:nvSpPr>
        <p:spPr>
          <a:xfrm>
            <a:off x="4665175" y="4016688"/>
            <a:ext cx="3651600" cy="82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Se toma un punto y un segmento. Equivalente a dos puntos.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0" name="Shape 150"/>
          <p:cNvSpPr txBox="1"/>
          <p:nvPr>
            <p:ph type="title"/>
          </p:nvPr>
        </p:nvSpPr>
        <p:spPr>
          <a:xfrm>
            <a:off x="168825" y="-140750"/>
            <a:ext cx="40989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Cruce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51" name="Shape 151"/>
          <p:cNvSpPr txBox="1"/>
          <p:nvPr/>
        </p:nvSpPr>
        <p:spPr>
          <a:xfrm>
            <a:off x="370725" y="730400"/>
            <a:ext cx="3695100" cy="104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Seis genes: armadura, botas, guantes, cascos, arma y altura.</a:t>
            </a:r>
            <a:endParaRPr>
              <a:solidFill>
                <a:srgbClr val="FFFFFF"/>
              </a:solidFill>
            </a:endParaRP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Cada cruce genera dos hijos.</a:t>
            </a:r>
            <a:endParaRPr>
              <a:solidFill>
                <a:srgbClr val="FFFFFF"/>
              </a:solidFill>
            </a:endParaRP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Valor porcentual.</a:t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K impar.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550" y="304800"/>
            <a:ext cx="3668571" cy="1797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370725" y="2102400"/>
            <a:ext cx="29838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Distribución</a:t>
            </a: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Uniforme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58" name="Shape 158"/>
          <p:cNvSpPr txBox="1"/>
          <p:nvPr>
            <p:ph type="title"/>
          </p:nvPr>
        </p:nvSpPr>
        <p:spPr>
          <a:xfrm>
            <a:off x="314854" y="3353925"/>
            <a:ext cx="3424800" cy="8253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Distribución</a:t>
            </a: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no uniforme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Shape 159"/>
          <p:cNvSpPr txBox="1"/>
          <p:nvPr/>
        </p:nvSpPr>
        <p:spPr>
          <a:xfrm>
            <a:off x="370726" y="4016700"/>
            <a:ext cx="3831600" cy="8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Se le otorga una probabilidad de mutar inicial al algoritmo y a medida que pasan las generaciones, va descendiendo levemente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0" name="Shape 160"/>
          <p:cNvSpPr txBox="1"/>
          <p:nvPr>
            <p:ph type="title"/>
          </p:nvPr>
        </p:nvSpPr>
        <p:spPr>
          <a:xfrm>
            <a:off x="4665175" y="2102388"/>
            <a:ext cx="1492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Unigen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Shape 161"/>
          <p:cNvSpPr txBox="1"/>
          <p:nvPr/>
        </p:nvSpPr>
        <p:spPr>
          <a:xfrm>
            <a:off x="4767875" y="2751900"/>
            <a:ext cx="4031700" cy="82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>
                <a:solidFill>
                  <a:schemeClr val="dk1"/>
                </a:solidFill>
              </a:rPr>
              <a:t>Un solo gen.</a:t>
            </a:r>
            <a:endParaRPr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>
                <a:solidFill>
                  <a:schemeClr val="dk1"/>
                </a:solidFill>
              </a:rPr>
              <a:t>Progreso lento pero controlado.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2" name="Shape 162"/>
          <p:cNvSpPr txBox="1"/>
          <p:nvPr/>
        </p:nvSpPr>
        <p:spPr>
          <a:xfrm>
            <a:off x="392475" y="2720850"/>
            <a:ext cx="3651600" cy="8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s">
                <a:solidFill>
                  <a:schemeClr val="lt1"/>
                </a:solidFill>
              </a:rPr>
              <a:t>Riesgo de no progresar a corto plazo.</a:t>
            </a:r>
            <a:endParaRPr>
              <a:solidFill>
                <a:schemeClr val="lt1"/>
              </a:solidFill>
            </a:endParaRP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Riesgo de empeorar a largo plazo.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3" name="Shape 163"/>
          <p:cNvSpPr txBox="1"/>
          <p:nvPr>
            <p:ph type="title"/>
          </p:nvPr>
        </p:nvSpPr>
        <p:spPr>
          <a:xfrm>
            <a:off x="4665175" y="3353925"/>
            <a:ext cx="14925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Multigen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Shape 164"/>
          <p:cNvSpPr txBox="1"/>
          <p:nvPr/>
        </p:nvSpPr>
        <p:spPr>
          <a:xfrm>
            <a:off x="4665175" y="4016688"/>
            <a:ext cx="3651600" cy="82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5" name="Shape 165"/>
          <p:cNvSpPr txBox="1"/>
          <p:nvPr>
            <p:ph type="title"/>
          </p:nvPr>
        </p:nvSpPr>
        <p:spPr>
          <a:xfrm>
            <a:off x="168825" y="-140750"/>
            <a:ext cx="40989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Mutación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66" name="Shape 166"/>
          <p:cNvSpPr txBox="1"/>
          <p:nvPr/>
        </p:nvSpPr>
        <p:spPr>
          <a:xfrm>
            <a:off x="370725" y="730400"/>
            <a:ext cx="3695100" cy="104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Alteración</a:t>
            </a:r>
            <a:r>
              <a:rPr lang="es">
                <a:solidFill>
                  <a:srgbClr val="FFFFFF"/>
                </a:solidFill>
              </a:rPr>
              <a:t>  de gen/es.</a:t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Aporta aleatoriedad.</a:t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Valor porcentual.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050" y="220725"/>
            <a:ext cx="2681525" cy="197539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8" name="Shape 168"/>
          <p:cNvSpPr txBox="1"/>
          <p:nvPr/>
        </p:nvSpPr>
        <p:spPr>
          <a:xfrm>
            <a:off x="4767875" y="4016700"/>
            <a:ext cx="4031700" cy="825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>
                <a:solidFill>
                  <a:schemeClr val="dk1"/>
                </a:solidFill>
              </a:rPr>
              <a:t>Entre uno y la totalidad de genes.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>
                <a:solidFill>
                  <a:schemeClr val="dk1"/>
                </a:solidFill>
              </a:rPr>
              <a:t>Progreso </a:t>
            </a:r>
            <a:r>
              <a:rPr lang="es">
                <a:solidFill>
                  <a:schemeClr val="dk1"/>
                </a:solidFill>
              </a:rPr>
              <a:t>rápido. Riesgo a corto plazo y largo plazo.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49000" y="1088925"/>
            <a:ext cx="29838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Método</a:t>
            </a: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370725" y="1654713"/>
            <a:ext cx="3695100" cy="104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chemeClr val="lt1"/>
                </a:solidFill>
              </a:rPr>
              <a:t>Renueva totalmente la población. </a:t>
            </a:r>
            <a:endParaRPr>
              <a:solidFill>
                <a:schemeClr val="lt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chemeClr val="lt1"/>
                </a:solidFill>
              </a:rPr>
              <a:t>No existe selección en ningún punto del algoritmo pues todos los individuos son sometidos a cruce.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5" name="Shape 175"/>
          <p:cNvSpPr txBox="1"/>
          <p:nvPr>
            <p:ph type="title"/>
          </p:nvPr>
        </p:nvSpPr>
        <p:spPr>
          <a:xfrm>
            <a:off x="168825" y="-240125"/>
            <a:ext cx="4098900" cy="8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Reemplazo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76" name="Shape 176"/>
          <p:cNvSpPr txBox="1"/>
          <p:nvPr/>
        </p:nvSpPr>
        <p:spPr>
          <a:xfrm>
            <a:off x="349000" y="441788"/>
            <a:ext cx="3695100" cy="54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Para los </a:t>
            </a:r>
            <a:r>
              <a:rPr lang="es">
                <a:solidFill>
                  <a:srgbClr val="FFFFFF"/>
                </a:solidFill>
              </a:rPr>
              <a:t>métodos</a:t>
            </a:r>
            <a:r>
              <a:rPr lang="es">
                <a:solidFill>
                  <a:srgbClr val="FFFFFF"/>
                </a:solidFill>
              </a:rPr>
              <a:t> 2 y 3 se realizan dos nuevas selecciones.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7" name="Shape 177"/>
          <p:cNvSpPr txBox="1"/>
          <p:nvPr>
            <p:ph type="title"/>
          </p:nvPr>
        </p:nvSpPr>
        <p:spPr>
          <a:xfrm>
            <a:off x="370725" y="2496875"/>
            <a:ext cx="29838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Método 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461025" y="3059413"/>
            <a:ext cx="3695100" cy="104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K hijos + (N - k) padres.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9" name="Shape 179"/>
          <p:cNvSpPr txBox="1"/>
          <p:nvPr>
            <p:ph type="title"/>
          </p:nvPr>
        </p:nvSpPr>
        <p:spPr>
          <a:xfrm>
            <a:off x="461025" y="3403275"/>
            <a:ext cx="29838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7000"/>
              </a:lnSpc>
              <a:spcBef>
                <a:spcPts val="2000"/>
              </a:spcBef>
              <a:spcAft>
                <a:spcPts val="600"/>
              </a:spcAft>
              <a:buNone/>
            </a:pPr>
            <a:r>
              <a:rPr b="1"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Método 3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0" name="Shape 180"/>
          <p:cNvSpPr txBox="1"/>
          <p:nvPr/>
        </p:nvSpPr>
        <p:spPr>
          <a:xfrm>
            <a:off x="461025" y="3994513"/>
            <a:ext cx="3695100" cy="104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s">
                <a:solidFill>
                  <a:srgbClr val="FFFFFF"/>
                </a:solidFill>
              </a:rPr>
              <a:t>N de (N padres + k hijos).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2750" y="983300"/>
            <a:ext cx="2865550" cy="19418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311725" y="500925"/>
            <a:ext cx="3706500" cy="8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447825" y="1445825"/>
            <a:ext cx="3288300" cy="32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Se interpretaron distintos gráficos y una planilla de datos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La comparación se realizó a partir de una misma semilla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Al fijar una semilla se garantiza que los resultados sean determinísticos.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Se probaron distintas semillas almacenando la más performante.</a:t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9525" y="428625"/>
            <a:ext cx="21336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Shape 1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7125" y="2860425"/>
            <a:ext cx="2438400" cy="187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311725" y="500925"/>
            <a:ext cx="3706500" cy="8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Conclusiones</a:t>
            </a:r>
            <a:endParaRPr/>
          </a:p>
        </p:txBody>
      </p:sp>
      <p:pic>
        <p:nvPicPr>
          <p:cNvPr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4125" y="2571750"/>
            <a:ext cx="4719876" cy="256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4113" y="62850"/>
            <a:ext cx="4719895" cy="25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Shape 197"/>
          <p:cNvSpPr txBox="1"/>
          <p:nvPr/>
        </p:nvSpPr>
        <p:spPr>
          <a:xfrm>
            <a:off x="447825" y="1445825"/>
            <a:ext cx="3288300" cy="32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Boltzmann 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Influencia de  la temperatura en la presión de selección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Factor bajo en el exponente (0.005), no hay indicios de mejora.</a:t>
            </a:r>
            <a:endParaRPr sz="1200">
              <a:solidFill>
                <a:srgbClr val="FFFFFF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Factor alto en el exponente (0.5), mayor presión, el fitness </a:t>
            </a:r>
            <a:r>
              <a:rPr lang="es" sz="1200">
                <a:solidFill>
                  <a:srgbClr val="FFFFFF"/>
                </a:solidFill>
              </a:rPr>
              <a:t>varía</a:t>
            </a:r>
            <a:r>
              <a:rPr lang="es" sz="1200">
                <a:solidFill>
                  <a:srgbClr val="FFFFFF"/>
                </a:solidFill>
              </a:rPr>
              <a:t> crecientemente.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Shape 2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8225"/>
            <a:ext cx="4204899" cy="226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Shape 2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8800" y="2351326"/>
            <a:ext cx="4551275" cy="25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Shape 204"/>
          <p:cNvSpPr txBox="1"/>
          <p:nvPr>
            <p:ph type="title"/>
          </p:nvPr>
        </p:nvSpPr>
        <p:spPr>
          <a:xfrm>
            <a:off x="311725" y="500925"/>
            <a:ext cx="3706500" cy="8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Conclusiones</a:t>
            </a: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476725" y="1181300"/>
            <a:ext cx="3288300" cy="322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Mutación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Gráfico superior 0.1 de probabilidad de mutación, 24 de máximo fitness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Gráfico inferior 0.5 de probabilidad de fitness, 25.3 de máximo de fitness.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Aumentar la probabilidad de mutación, influye directamente en la posibilidad de obtener un mejor personaje.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Las mutaciones afectan negativamente al promedio.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s" sz="1200">
                <a:solidFill>
                  <a:srgbClr val="FFFFFF"/>
                </a:solidFill>
              </a:rPr>
              <a:t>La mutación no implica que el individuo siempre mejore.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